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5" r:id="rId4"/>
    <p:sldId id="277" r:id="rId5"/>
    <p:sldId id="276" r:id="rId6"/>
    <p:sldId id="270" r:id="rId7"/>
    <p:sldId id="271" r:id="rId8"/>
    <p:sldId id="27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ng.ny.gov/SADS/Index.cfm" TargetMode="External"/><Relationship Id="rId2" Type="http://schemas.openxmlformats.org/officeDocument/2006/relationships/hyperlink" Target="http://www.aging.ny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.ny.gov/health_care/medicaid/redesign/sadc_certification_faq_2015-05-29.htm" TargetMode="External"/><Relationship Id="rId5" Type="http://schemas.openxmlformats.org/officeDocument/2006/relationships/hyperlink" Target="https://www.health.ny.gov/health_care/medicaid/redesign/sadc_certification_process_webinar_2015-05-18.htm" TargetMode="External"/><Relationship Id="rId4" Type="http://schemas.openxmlformats.org/officeDocument/2006/relationships/hyperlink" Target="https://www.omig.ny.gov/sadc-certifi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12912"/>
            <a:ext cx="9144000" cy="14488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35816"/>
            <a:ext cx="9144000" cy="2021983"/>
          </a:xfrm>
        </p:spPr>
        <p:txBody>
          <a:bodyPr>
            <a:normAutofit/>
          </a:bodyPr>
          <a:lstStyle/>
          <a:p>
            <a:r>
              <a:rPr lang="en-US" dirty="0"/>
              <a:t>NYSADSA </a:t>
            </a:r>
            <a:br>
              <a:rPr lang="en-US" dirty="0"/>
            </a:br>
            <a:r>
              <a:rPr lang="en-US" dirty="0"/>
              <a:t>Annual Conference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61" y="868697"/>
            <a:ext cx="5257143" cy="1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068946"/>
            <a:ext cx="9791700" cy="510801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Senate bill 5732 (Serino)/Assembly bill 7588 (Cymbrowitz) </a:t>
            </a:r>
          </a:p>
          <a:p>
            <a:pPr marL="0" indent="0">
              <a:buNone/>
            </a:pPr>
            <a:r>
              <a:rPr lang="en-US" dirty="0"/>
              <a:t>	Expands the opportunities for enriched social adult day care 	services to be provided at existing programs. This legislation 	would require the State Office for the Aging to develop a 	process for social adult day care programs that currently 	have a contract with SOFA to provide enriched services 	and/or optional services. </a:t>
            </a:r>
          </a:p>
          <a:p>
            <a:pPr marL="0" indent="0">
              <a:buNone/>
            </a:pPr>
            <a:r>
              <a:rPr lang="en-US" dirty="0"/>
              <a:t>	Enriched and optional series include health education, 		counseling, dispensing of medication by registered nurses, and 	other non-medical services. This program, that has been 	successful in other states, would allow a social adult day care 	program to provide participants with needed services without 	placing a mandate on any program that cannot afford to provide 	enriched services.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Signed by the Governor on 11/28/2016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381849"/>
          </a:xfrm>
        </p:spPr>
        <p:txBody>
          <a:bodyPr>
            <a:normAutofit fontScale="90000"/>
          </a:bodyPr>
          <a:lstStyle/>
          <a:p>
            <a:r>
              <a:rPr lang="en-US" dirty="0"/>
              <a:t>NYSADSA’s Legislative Priorities</a:t>
            </a:r>
          </a:p>
        </p:txBody>
      </p:sp>
    </p:spTree>
    <p:extLst>
      <p:ext uri="{BB962C8B-B14F-4D97-AF65-F5344CB8AC3E}">
        <p14:creationId xmlns:p14="http://schemas.microsoft.com/office/powerpoint/2010/main" val="25550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068946"/>
            <a:ext cx="9791700" cy="5108017"/>
          </a:xfrm>
        </p:spPr>
        <p:txBody>
          <a:bodyPr>
            <a:normAutofit/>
          </a:bodyPr>
          <a:lstStyle/>
          <a:p>
            <a:r>
              <a:rPr lang="en-US" dirty="0"/>
              <a:t>Monitoring and Tracking Legislation</a:t>
            </a:r>
          </a:p>
          <a:p>
            <a:endParaRPr lang="en-US" dirty="0"/>
          </a:p>
          <a:p>
            <a:r>
              <a:rPr lang="en-US" dirty="0"/>
              <a:t>Bill Tracker Report </a:t>
            </a:r>
          </a:p>
          <a:p>
            <a:endParaRPr lang="en-US" dirty="0"/>
          </a:p>
          <a:p>
            <a:r>
              <a:rPr lang="en-US" dirty="0"/>
              <a:t>2018 Legislative Priorities</a:t>
            </a:r>
          </a:p>
          <a:p>
            <a:endParaRPr lang="en-US" dirty="0"/>
          </a:p>
          <a:p>
            <a:pPr lvl="1"/>
            <a:r>
              <a:rPr lang="en-US" dirty="0"/>
              <a:t>Work with Board of Directors to determine priorities and opportunities</a:t>
            </a:r>
          </a:p>
          <a:p>
            <a:pPr lvl="1"/>
            <a:r>
              <a:rPr lang="en-US" dirty="0"/>
              <a:t>Standing Government Affairs Call</a:t>
            </a:r>
          </a:p>
          <a:p>
            <a:pPr lvl="1"/>
            <a:r>
              <a:rPr lang="en-US" dirty="0"/>
              <a:t>Constant presence at NYS Capitol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381849"/>
          </a:xfrm>
        </p:spPr>
        <p:txBody>
          <a:bodyPr>
            <a:normAutofit fontScale="90000"/>
          </a:bodyPr>
          <a:lstStyle/>
          <a:p>
            <a:r>
              <a:rPr lang="en-US" dirty="0"/>
              <a:t>NYSADSA’s Legislative Priorities</a:t>
            </a:r>
          </a:p>
        </p:txBody>
      </p:sp>
    </p:spTree>
    <p:extLst>
      <p:ext uri="{BB962C8B-B14F-4D97-AF65-F5344CB8AC3E}">
        <p14:creationId xmlns:p14="http://schemas.microsoft.com/office/powerpoint/2010/main" val="240316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608" y="1825624"/>
            <a:ext cx="11500834" cy="48971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Assembly is controlled by a strong 107-seat Democrat supermajority, with just 43 Republicans. The next state-wide elections are in November 2018.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Senate, however, currently has the following political demographics: </a:t>
            </a:r>
          </a:p>
          <a:p>
            <a:pPr lvl="0"/>
            <a:r>
              <a:rPr lang="en-US" dirty="0"/>
              <a:t>31 Republicans </a:t>
            </a:r>
          </a:p>
          <a:p>
            <a:pPr lvl="0"/>
            <a:r>
              <a:rPr lang="en-US" dirty="0"/>
              <a:t>(1 Democrat who caucuses with the Republicans (Felder)) </a:t>
            </a:r>
          </a:p>
          <a:p>
            <a:pPr lvl="0"/>
            <a:r>
              <a:rPr lang="en-US" dirty="0"/>
              <a:t>(8 Independent Democratic Conference (IDC)) </a:t>
            </a:r>
          </a:p>
          <a:p>
            <a:pPr lvl="0"/>
            <a:r>
              <a:rPr lang="en-US" dirty="0"/>
              <a:t>32 Democrats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Senate Republicans and the IDC formed a coalition to run the Senate.</a:t>
            </a:r>
          </a:p>
          <a:p>
            <a:pPr lvl="0"/>
            <a:r>
              <a:rPr lang="en-US" dirty="0"/>
              <a:t>40 Majority Coalition (Republican/IDC &amp; Felder) </a:t>
            </a:r>
          </a:p>
          <a:p>
            <a:pPr lvl="0"/>
            <a:r>
              <a:rPr lang="en-US" dirty="0"/>
              <a:t>23 Minority (Democrat)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Political Demographics</a:t>
            </a:r>
          </a:p>
        </p:txBody>
      </p:sp>
    </p:spTree>
    <p:extLst>
      <p:ext uri="{BB962C8B-B14F-4D97-AF65-F5344CB8AC3E}">
        <p14:creationId xmlns:p14="http://schemas.microsoft.com/office/powerpoint/2010/main" val="205147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>
                <a:latin typeface="+mj-lt"/>
              </a:rPr>
              <a:t>January 2018</a:t>
            </a:r>
          </a:p>
          <a:p>
            <a:pPr lvl="1"/>
            <a:r>
              <a:rPr lang="en-US" dirty="0">
                <a:latin typeface="+mj-lt"/>
              </a:rPr>
              <a:t>Governor Cuomo presents his State of the State and Executive Budget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0" lvl="1"/>
            <a:r>
              <a:rPr lang="en-US" sz="2800" dirty="0">
                <a:latin typeface="+mj-lt"/>
              </a:rPr>
              <a:t>February 2018-March 2018</a:t>
            </a:r>
          </a:p>
          <a:p>
            <a:pPr marL="685800" lvl="3" indent="-285750"/>
            <a:r>
              <a:rPr lang="en-US" sz="2400" dirty="0">
                <a:latin typeface="+mj-lt"/>
              </a:rPr>
              <a:t>Budget Hearings</a:t>
            </a:r>
          </a:p>
          <a:p>
            <a:pPr marL="685800" lvl="3" indent="-285750"/>
            <a:r>
              <a:rPr lang="en-US" sz="2400" dirty="0">
                <a:latin typeface="+mj-lt"/>
              </a:rPr>
              <a:t>Lobby Day - Meetings with Key Legislators/Staff and State Agencies</a:t>
            </a:r>
          </a:p>
          <a:p>
            <a:pPr marL="1143000" lvl="4" indent="-285750"/>
            <a:r>
              <a:rPr lang="en-US" sz="2400" dirty="0">
                <a:latin typeface="+mj-lt"/>
              </a:rPr>
              <a:t>Main focus on State Budget; Policy initiatives</a:t>
            </a:r>
          </a:p>
          <a:p>
            <a:pPr marL="857250" lvl="4" indent="0">
              <a:buNone/>
            </a:pPr>
            <a:endParaRPr lang="en-US" sz="2400" dirty="0">
              <a:latin typeface="+mj-lt"/>
            </a:endParaRPr>
          </a:p>
          <a:p>
            <a:pPr marL="0" lvl="3" indent="-285750"/>
            <a:r>
              <a:rPr lang="en-US" sz="2800" dirty="0">
                <a:latin typeface="+mj-lt"/>
              </a:rPr>
              <a:t>April-June 2018</a:t>
            </a:r>
          </a:p>
          <a:p>
            <a:pPr marL="685800" lvl="3" indent="-285750"/>
            <a:r>
              <a:rPr lang="en-US" sz="2400" dirty="0">
                <a:latin typeface="+mj-lt"/>
              </a:rPr>
              <a:t>Remainder of the Legislative Session – focus on legislation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Advocacy Timeline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1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/>
            <a:r>
              <a:rPr lang="en-US" sz="2800" dirty="0">
                <a:latin typeface="+mj-lt"/>
              </a:rPr>
              <a:t>Division of Budget will require state agencies to submit budget proposals that are at or below the 2% spending cap</a:t>
            </a:r>
          </a:p>
          <a:p>
            <a:pPr marL="228600" lvl="1"/>
            <a:endParaRPr lang="en-US" sz="2800" dirty="0">
              <a:latin typeface="+mj-lt"/>
            </a:endParaRPr>
          </a:p>
          <a:p>
            <a:pPr marL="228600" lvl="1"/>
            <a:r>
              <a:rPr lang="en-US" sz="2800" dirty="0">
                <a:latin typeface="+mj-lt"/>
              </a:rPr>
              <a:t>Lobby Day – Tuesday, March 6! </a:t>
            </a:r>
          </a:p>
          <a:p>
            <a:pPr marL="685800" lvl="2"/>
            <a:r>
              <a:rPr lang="en-US" dirty="0">
                <a:latin typeface="+mj-lt"/>
              </a:rPr>
              <a:t>Tuesday appointments with legislators</a:t>
            </a:r>
          </a:p>
          <a:p>
            <a:pPr marL="685800" lvl="2"/>
            <a:r>
              <a:rPr lang="en-US" dirty="0">
                <a:latin typeface="+mj-lt"/>
              </a:rPr>
              <a:t>Depending on participation, split into groups and meet with aging and health committee members and your elected officials</a:t>
            </a:r>
          </a:p>
          <a:p>
            <a:pPr marL="685800" lvl="2"/>
            <a:r>
              <a:rPr lang="en-US" dirty="0">
                <a:latin typeface="+mj-lt"/>
              </a:rPr>
              <a:t>Educate about social adult day and importance to individuals and their caregivers</a:t>
            </a:r>
          </a:p>
          <a:p>
            <a:pPr marL="685800" lvl="2"/>
            <a:r>
              <a:rPr lang="en-US" dirty="0">
                <a:latin typeface="+mj-lt"/>
              </a:rPr>
              <a:t>Budget request</a:t>
            </a:r>
          </a:p>
          <a:p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lvl="1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Forward</a:t>
            </a:r>
            <a:br>
              <a:rPr lang="en-US" dirty="0"/>
            </a:br>
            <a:r>
              <a:rPr lang="en-US" dirty="0"/>
              <a:t>2018-19 State Budget and Session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7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825625"/>
            <a:ext cx="9791700" cy="4678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STATE OFFICE FOR THE AGING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en-US" sz="2000" b="1" u="sng" dirty="0">
                <a:hlinkClick r:id="rId2"/>
              </a:rPr>
              <a:t>http://www.aging.ny.gov/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u="sng" dirty="0">
                <a:hlinkClick r:id="rId3"/>
              </a:rPr>
              <a:t>http://www.aging.ny.gov/SADS/Index.cfm</a:t>
            </a:r>
            <a:endParaRPr lang="en-US" sz="2000" b="1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OMIG SOCIAL ADULT DAY CERTIFICATION</a:t>
            </a:r>
            <a:endParaRPr lang="en-US" sz="2000" dirty="0"/>
          </a:p>
          <a:p>
            <a:r>
              <a:rPr lang="en-US" sz="2000" b="1" dirty="0"/>
              <a:t> </a:t>
            </a:r>
            <a:r>
              <a:rPr lang="en-US" sz="2000" b="1" u="sng" dirty="0">
                <a:hlinkClick r:id="rId4"/>
              </a:rPr>
              <a:t>https://www.omig.ny.gov/sadc-certification</a:t>
            </a:r>
            <a:endParaRPr lang="en-US" sz="2000" b="1" u="sng" dirty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b="1" dirty="0"/>
              <a:t>DOH INFORMATION &amp; FAQ FOR SOCIAL ADULT DAY/MLTCs</a:t>
            </a:r>
          </a:p>
          <a:p>
            <a:r>
              <a:rPr lang="en-US" sz="2000" b="1" dirty="0">
                <a:hlinkClick r:id="rId5"/>
              </a:rPr>
              <a:t>https://www.health.ny.gov/health_care/medicaid/redesign/sadc_certification_process_webinar_2015-05-18.htm</a:t>
            </a:r>
            <a:endParaRPr lang="en-US" sz="2000" b="1" dirty="0"/>
          </a:p>
          <a:p>
            <a:r>
              <a:rPr lang="en-US" sz="2000" b="1" u="sng" dirty="0">
                <a:hlinkClick r:id="rId6"/>
              </a:rPr>
              <a:t>https://www.health.ny.gov/health_care/medicaid/redesign/sadc_certification_faq_2015-05-29.htm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Websites of Interest</a:t>
            </a:r>
          </a:p>
        </p:txBody>
      </p:sp>
    </p:spTree>
    <p:extLst>
      <p:ext uri="{BB962C8B-B14F-4D97-AF65-F5344CB8AC3E}">
        <p14:creationId xmlns:p14="http://schemas.microsoft.com/office/powerpoint/2010/main" val="316855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241</Words>
  <Application>Microsoft Office PowerPoint</Application>
  <PresentationFormat>Widescreen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Cloud skipper design template</vt:lpstr>
      <vt:lpstr>NYSADSA  Annual Conference</vt:lpstr>
      <vt:lpstr>NYSADSA’s Legislative Priorities</vt:lpstr>
      <vt:lpstr>NYSADSA’s Legislative Priorities</vt:lpstr>
      <vt:lpstr>Political Demographics</vt:lpstr>
      <vt:lpstr>2018 Advocacy Timeline </vt:lpstr>
      <vt:lpstr>Looking Forward 2018-19 State Budget and Session </vt:lpstr>
      <vt:lpstr>Websites of Interest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2016-09-16T20:01:35Z</dcterms:created>
  <dcterms:modified xsi:type="dcterms:W3CDTF">2017-10-27T14:13:48Z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